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531E12-260F-4718-9001-92D9475843E4}"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55195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531E12-260F-4718-9001-92D9475843E4}"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71160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531E12-260F-4718-9001-92D9475843E4}"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503183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531E12-260F-4718-9001-92D9475843E4}"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183440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531E12-260F-4718-9001-92D9475843E4}" type="datetimeFigureOut">
              <a:rPr lang="en-GB" smtClean="0"/>
              <a:t>15/02/2021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275055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531E12-260F-4718-9001-92D9475843E4}"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520366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531E12-260F-4718-9001-92D9475843E4}" type="datetimeFigureOut">
              <a:rPr lang="en-GB" smtClean="0"/>
              <a:t>15/02/2021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338862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531E12-260F-4718-9001-92D9475843E4}" type="datetimeFigureOut">
              <a:rPr lang="en-GB" smtClean="0"/>
              <a:t>15/02/2021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260118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31E12-260F-4718-9001-92D9475843E4}" type="datetimeFigureOut">
              <a:rPr lang="en-GB" smtClean="0"/>
              <a:t>15/02/2021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23526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531E12-260F-4718-9001-92D9475843E4}"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224646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531E12-260F-4718-9001-92D9475843E4}" type="datetimeFigureOut">
              <a:rPr lang="en-GB" smtClean="0"/>
              <a:t>15/02/2021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2BB227-2E83-4C44-9382-BEA3F1EB8445}" type="slidenum">
              <a:rPr lang="en-GB" smtClean="0"/>
              <a:t>‹#›</a:t>
            </a:fld>
            <a:endParaRPr lang="en-GB"/>
          </a:p>
        </p:txBody>
      </p:sp>
    </p:spTree>
    <p:extLst>
      <p:ext uri="{BB962C8B-B14F-4D97-AF65-F5344CB8AC3E}">
        <p14:creationId xmlns:p14="http://schemas.microsoft.com/office/powerpoint/2010/main" val="417821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531E12-260F-4718-9001-92D9475843E4}" type="datetimeFigureOut">
              <a:rPr lang="en-GB" smtClean="0"/>
              <a:t>15/02/2021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BB227-2E83-4C44-9382-BEA3F1EB8445}" type="slidenum">
              <a:rPr lang="en-GB" smtClean="0"/>
              <a:t>‹#›</a:t>
            </a:fld>
            <a:endParaRPr lang="en-GB"/>
          </a:p>
        </p:txBody>
      </p:sp>
    </p:spTree>
    <p:extLst>
      <p:ext uri="{BB962C8B-B14F-4D97-AF65-F5344CB8AC3E}">
        <p14:creationId xmlns:p14="http://schemas.microsoft.com/office/powerpoint/2010/main" val="3155589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healthylearningdoncaster.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3512" y="116633"/>
            <a:ext cx="7416824" cy="360040"/>
          </a:xfrm>
        </p:spPr>
        <p:style>
          <a:lnRef idx="3">
            <a:schemeClr val="lt1"/>
          </a:lnRef>
          <a:fillRef idx="1">
            <a:schemeClr val="accent5"/>
          </a:fillRef>
          <a:effectRef idx="1">
            <a:schemeClr val="accent5"/>
          </a:effectRef>
          <a:fontRef idx="minor">
            <a:schemeClr val="lt1"/>
          </a:fontRef>
        </p:style>
        <p:txBody>
          <a:bodyPr>
            <a:noAutofit/>
          </a:bodyPr>
          <a:lstStyle/>
          <a:p>
            <a:r>
              <a:rPr lang="en-GB" sz="2400" dirty="0"/>
              <a:t>Healthy Learning, Healthy Lives Award 	Key Stage1-5</a:t>
            </a:r>
            <a:endParaRPr lang="en-GB" sz="2400" dirty="0"/>
          </a:p>
        </p:txBody>
      </p:sp>
      <p:pic>
        <p:nvPicPr>
          <p:cNvPr id="1026" name="Picture 2" descr="S:\PH_Specialists\PH Specialist CW\5-19\Healthy Learning, Healthy Lives\Website development and accreditation tool\Logo\HLHL logo for use white backgroun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36360" y="1"/>
            <a:ext cx="1331640" cy="6703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744815835"/>
              </p:ext>
            </p:extLst>
          </p:nvPr>
        </p:nvGraphicFramePr>
        <p:xfrm>
          <a:off x="968991" y="1692323"/>
          <a:ext cx="10099341" cy="4855863"/>
        </p:xfrm>
        <a:graphic>
          <a:graphicData uri="http://schemas.openxmlformats.org/drawingml/2006/table">
            <a:tbl>
              <a:tblPr firstRow="1" bandRow="1">
                <a:effectLst>
                  <a:outerShdw blurRad="50800" dist="38100" dir="2700000" algn="tl" rotWithShape="0">
                    <a:prstClr val="black">
                      <a:alpha val="40000"/>
                    </a:prstClr>
                  </a:outerShdw>
                </a:effectLst>
                <a:tableStyleId>{22838BEF-8BB2-4498-84A7-C5851F593DF1}</a:tableStyleId>
              </a:tblPr>
              <a:tblGrid>
                <a:gridCol w="1442763">
                  <a:extLst>
                    <a:ext uri="{9D8B030D-6E8A-4147-A177-3AD203B41FA5}">
                      <a16:colId xmlns:a16="http://schemas.microsoft.com/office/drawing/2014/main" val="20000"/>
                    </a:ext>
                  </a:extLst>
                </a:gridCol>
                <a:gridCol w="1442763">
                  <a:extLst>
                    <a:ext uri="{9D8B030D-6E8A-4147-A177-3AD203B41FA5}">
                      <a16:colId xmlns:a16="http://schemas.microsoft.com/office/drawing/2014/main" val="20001"/>
                    </a:ext>
                  </a:extLst>
                </a:gridCol>
                <a:gridCol w="1442763">
                  <a:extLst>
                    <a:ext uri="{9D8B030D-6E8A-4147-A177-3AD203B41FA5}">
                      <a16:colId xmlns:a16="http://schemas.microsoft.com/office/drawing/2014/main" val="20002"/>
                    </a:ext>
                  </a:extLst>
                </a:gridCol>
                <a:gridCol w="1442763">
                  <a:extLst>
                    <a:ext uri="{9D8B030D-6E8A-4147-A177-3AD203B41FA5}">
                      <a16:colId xmlns:a16="http://schemas.microsoft.com/office/drawing/2014/main" val="20003"/>
                    </a:ext>
                  </a:extLst>
                </a:gridCol>
                <a:gridCol w="1442763">
                  <a:extLst>
                    <a:ext uri="{9D8B030D-6E8A-4147-A177-3AD203B41FA5}">
                      <a16:colId xmlns:a16="http://schemas.microsoft.com/office/drawing/2014/main" val="20004"/>
                    </a:ext>
                  </a:extLst>
                </a:gridCol>
                <a:gridCol w="1442763">
                  <a:extLst>
                    <a:ext uri="{9D8B030D-6E8A-4147-A177-3AD203B41FA5}">
                      <a16:colId xmlns:a16="http://schemas.microsoft.com/office/drawing/2014/main" val="20005"/>
                    </a:ext>
                  </a:extLst>
                </a:gridCol>
                <a:gridCol w="1442763">
                  <a:extLst>
                    <a:ext uri="{9D8B030D-6E8A-4147-A177-3AD203B41FA5}">
                      <a16:colId xmlns:a16="http://schemas.microsoft.com/office/drawing/2014/main" val="20006"/>
                    </a:ext>
                  </a:extLst>
                </a:gridCol>
              </a:tblGrid>
              <a:tr h="1073535">
                <a:tc>
                  <a:txBody>
                    <a:bodyPr/>
                    <a:lstStyle/>
                    <a:p>
                      <a:r>
                        <a:rPr lang="en-GB" sz="1400" b="1" dirty="0" smtClean="0"/>
                        <a:t>Emotional Health</a:t>
                      </a:r>
                      <a:r>
                        <a:rPr lang="en-GB" sz="1400" b="1" baseline="0" dirty="0" smtClean="0"/>
                        <a:t> and Wellbeing</a:t>
                      </a:r>
                      <a:endParaRPr lang="en-GB" sz="1400" b="1"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Criteria 1</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Policy</a:t>
                      </a:r>
                      <a:r>
                        <a:rPr lang="en-GB" sz="700" b="0" kern="1200" dirty="0" smtClean="0">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dirty="0" smtClean="0">
                          <a:effectLst/>
                        </a:rPr>
                        <a:t>The setting has an emotional health and wellbeing policy and a named emotional health and wellbeing lead</a:t>
                      </a:r>
                    </a:p>
                    <a:p>
                      <a:endParaRPr lang="en-GB" sz="7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700" b="1" kern="1200" dirty="0" smtClean="0">
                          <a:effectLst/>
                        </a:rPr>
                        <a:t>Criteria 2</a:t>
                      </a:r>
                    </a:p>
                    <a:p>
                      <a:r>
                        <a:rPr lang="en-GB" sz="700" b="1" kern="1200" dirty="0" smtClean="0">
                          <a:effectLst/>
                        </a:rPr>
                        <a:t>Environment </a:t>
                      </a:r>
                    </a:p>
                    <a:p>
                      <a:r>
                        <a:rPr lang="en-GB" sz="700" b="0" kern="1200" dirty="0" smtClean="0">
                          <a:effectLst/>
                        </a:rPr>
                        <a:t>A positive environment which enhances emotional health and wellbeing of all in school. There are regular opportunities provided for children to access support</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Criteria 3</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Teaching and learning </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dirty="0" smtClean="0">
                          <a:effectLst/>
                        </a:rPr>
                        <a:t>Education on understanding and talking about emotions is provided using a range of good quality resources that are appropriate with regard to the pupils’ age, ability, maturity and background, and reflect diversity.</a:t>
                      </a:r>
                      <a:endParaRPr lang="en-GB" sz="7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Criteria 4</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CPD/training</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dirty="0" smtClean="0">
                          <a:effectLst/>
                        </a:rPr>
                        <a:t>The school is committed to staff CPD for emotional health and wellbeing, including safeguarding</a:t>
                      </a:r>
                    </a:p>
                    <a:p>
                      <a:endParaRPr lang="en-GB" sz="700" b="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700" b="1" kern="1200" dirty="0" smtClean="0">
                          <a:effectLst/>
                        </a:rPr>
                        <a:t>Criteria 5</a:t>
                      </a:r>
                    </a:p>
                    <a:p>
                      <a:r>
                        <a:rPr lang="en-GB" sz="700" b="1" kern="1200" dirty="0" smtClean="0">
                          <a:effectLst/>
                        </a:rPr>
                        <a:t>Partnerships </a:t>
                      </a:r>
                    </a:p>
                    <a:p>
                      <a:r>
                        <a:rPr lang="en-GB" sz="700" b="0" kern="1200" dirty="0" smtClean="0">
                          <a:effectLst/>
                        </a:rPr>
                        <a:t>The school has developed a whole service approach to supporting good emotional health and wellbeing with children and families.</a:t>
                      </a:r>
                      <a:endParaRPr lang="en-GB" sz="700" b="0" kern="1200" dirty="0" smtClean="0">
                        <a:effectLst/>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nSpc>
                          <a:spcPct val="115000"/>
                        </a:lnSpc>
                        <a:spcAft>
                          <a:spcPts val="1000"/>
                        </a:spcAft>
                      </a:pPr>
                      <a:r>
                        <a:rPr lang="en-GB" sz="700" b="1" kern="1200" dirty="0" smtClean="0">
                          <a:effectLst/>
                        </a:rPr>
                        <a:t>Enhanced Criteria </a:t>
                      </a:r>
                      <a:r>
                        <a:rPr lang="en-GB" sz="700" b="0" kern="1200" dirty="0" smtClean="0">
                          <a:effectLst/>
                        </a:rPr>
                        <a:t>(Optional): You can apply for an Enhanced Award once you have gained your Healthy Learning, Healthy Lives Award.</a:t>
                      </a:r>
                      <a:endParaRPr lang="en-GB" sz="700" b="0" kern="1200" dirty="0">
                        <a:solidFill>
                          <a:schemeClr val="tx1"/>
                        </a:solidFill>
                        <a:effectLst/>
                        <a:latin typeface="+mn-lt"/>
                        <a:ea typeface="+mn-ea"/>
                        <a:cs typeface="+mn-cs"/>
                      </a:endParaRP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0"/>
                  </a:ext>
                </a:extLst>
              </a:tr>
              <a:tr h="1029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Food, Drink &amp; Oral Health</a:t>
                      </a:r>
                      <a:endParaRPr lang="en-GB" sz="1400" b="0" dirty="0"/>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r>
                        <a:rPr lang="en-GB" sz="700" b="1" kern="1200" dirty="0" smtClean="0">
                          <a:effectLst/>
                        </a:rPr>
                        <a:t>Criteria 1</a:t>
                      </a:r>
                    </a:p>
                    <a:p>
                      <a:r>
                        <a:rPr lang="en-GB" sz="700" b="1" kern="1200" dirty="0" smtClean="0">
                          <a:effectLst/>
                        </a:rPr>
                        <a:t>Policy</a:t>
                      </a:r>
                    </a:p>
                    <a:p>
                      <a:r>
                        <a:rPr lang="en-GB" sz="700" b="0" kern="1200" dirty="0" smtClean="0">
                          <a:effectLst/>
                        </a:rPr>
                        <a:t>The school has a Food &amp; Drinks Policy that includes oral health.</a:t>
                      </a:r>
                      <a:endParaRPr lang="en-GB" sz="700" b="0" kern="1200" dirty="0" smtClean="0">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700" b="1" kern="1200" dirty="0" smtClean="0">
                          <a:effectLst/>
                        </a:rPr>
                        <a:t>Criteria </a:t>
                      </a:r>
                      <a:r>
                        <a:rPr lang="en-GB" sz="700" b="1" kern="1200" dirty="0" smtClean="0">
                          <a:effectLst/>
                        </a:rPr>
                        <a:t>2</a:t>
                      </a:r>
                    </a:p>
                    <a:p>
                      <a:r>
                        <a:rPr lang="en-GB" sz="700" b="1" kern="1200" dirty="0" smtClean="0">
                          <a:effectLst/>
                        </a:rPr>
                        <a:t>Environment</a:t>
                      </a:r>
                      <a:endParaRPr lang="en-GB" sz="700" b="1" kern="1200" dirty="0" smtClean="0">
                        <a:effectLst/>
                      </a:endParaRPr>
                    </a:p>
                    <a:p>
                      <a:r>
                        <a:rPr lang="en-GB" sz="700" b="0" kern="1200" dirty="0" smtClean="0">
                          <a:effectLst/>
                        </a:rPr>
                        <a:t>School meals are varied and balanced with consideration given to the needs and diversity of the pupils. The environment where food is eaten is conducive to positive behaviours. </a:t>
                      </a:r>
                      <a:endParaRPr lang="en-GB" sz="7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700" b="1" kern="1200" dirty="0" smtClean="0">
                          <a:effectLst/>
                        </a:rPr>
                        <a:t>Criteria 3</a:t>
                      </a:r>
                    </a:p>
                    <a:p>
                      <a:r>
                        <a:rPr lang="en-GB" sz="700" b="1" kern="1200" dirty="0" smtClean="0">
                          <a:effectLst/>
                        </a:rPr>
                        <a:t>Teaching and learning</a:t>
                      </a:r>
                    </a:p>
                    <a:p>
                      <a:r>
                        <a:rPr lang="en-GB" sz="700" b="0" kern="1200" dirty="0" smtClean="0">
                          <a:effectLst/>
                        </a:rPr>
                        <a:t>Education on positive food and oral health behaviours is provided and there are consistent messages across subject areas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700" b="1" kern="1200" dirty="0" smtClean="0">
                          <a:effectLst/>
                        </a:rPr>
                        <a:t>Criteria 4</a:t>
                      </a:r>
                    </a:p>
                    <a:p>
                      <a:r>
                        <a:rPr lang="en-GB" sz="700" b="1" kern="1200" dirty="0" smtClean="0">
                          <a:effectLst/>
                        </a:rPr>
                        <a:t>CPD/training</a:t>
                      </a:r>
                    </a:p>
                    <a:p>
                      <a:r>
                        <a:rPr lang="en-GB" sz="700" b="0" kern="1200" dirty="0" smtClean="0">
                          <a:effectLst/>
                        </a:rPr>
                        <a:t>The school is committed to CPD/staff training in respect of the positive promotion of nutrition and oral health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700" b="1" kern="1200" dirty="0" smtClean="0">
                          <a:effectLst/>
                        </a:rPr>
                        <a:t>Criteria </a:t>
                      </a:r>
                      <a:r>
                        <a:rPr lang="en-GB" sz="700" b="1" kern="1200" dirty="0" smtClean="0">
                          <a:effectLst/>
                        </a:rPr>
                        <a:t>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Partnerships </a:t>
                      </a:r>
                    </a:p>
                    <a:p>
                      <a:endParaRPr lang="en-GB" sz="700" b="1" kern="1200" dirty="0" smtClean="0">
                        <a:effectLst/>
                      </a:endParaRPr>
                    </a:p>
                    <a:p>
                      <a:r>
                        <a:rPr lang="en-GB" sz="700" b="0" kern="1200" dirty="0" smtClean="0">
                          <a:effectLst/>
                        </a:rPr>
                        <a:t>The school has developed a whole service approach to encouraging and supporting a positive relationship with food and good oral health with children and families</a:t>
                      </a:r>
                      <a:endParaRPr lang="en-GB" sz="7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nSpc>
                          <a:spcPct val="115000"/>
                        </a:lnSpc>
                        <a:spcAft>
                          <a:spcPts val="1000"/>
                        </a:spcAft>
                      </a:pPr>
                      <a:r>
                        <a:rPr lang="en-GB" sz="700" b="1" dirty="0" smtClean="0">
                          <a:effectLst/>
                        </a:rPr>
                        <a:t>Enhanced Criteria </a:t>
                      </a:r>
                      <a:r>
                        <a:rPr lang="en-GB" sz="700" b="0" dirty="0" smtClean="0">
                          <a:effectLst/>
                        </a:rPr>
                        <a:t>(Optional): You can apply for an Enhanced Award once you have gained your Healthy Learning, Healthy Lives Award.</a:t>
                      </a:r>
                      <a:endParaRPr lang="en-GB" sz="700" b="0" dirty="0">
                        <a:effectLst/>
                        <a:latin typeface="Calibri"/>
                        <a:ea typeface="Calibri"/>
                        <a:cs typeface="Times New Roman"/>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42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t>Physical</a:t>
                      </a:r>
                      <a:r>
                        <a:rPr lang="en-GB" sz="1400" b="1" baseline="0" dirty="0" smtClean="0"/>
                        <a:t> Activity</a:t>
                      </a:r>
                      <a:endParaRPr lang="en-GB" sz="1400" b="1" dirty="0" smtClean="0"/>
                    </a:p>
                    <a:p>
                      <a:endParaRPr lang="en-GB" sz="1400" b="0" dirty="0"/>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r>
                        <a:rPr lang="en-GB" sz="700" b="1" kern="1200" dirty="0" smtClean="0">
                          <a:effectLst/>
                        </a:rPr>
                        <a:t>Criteria 1</a:t>
                      </a:r>
                    </a:p>
                    <a:p>
                      <a:r>
                        <a:rPr lang="en-GB" sz="700" b="0" kern="1200" dirty="0" smtClean="0">
                          <a:effectLst/>
                        </a:rPr>
                        <a:t>Policy </a:t>
                      </a:r>
                    </a:p>
                    <a:p>
                      <a:r>
                        <a:rPr lang="en-GB" sz="700" b="0" kern="1200" dirty="0" smtClean="0">
                          <a:effectLst/>
                        </a:rPr>
                        <a:t>The school has a physical activity policy which acknowledges and recognises opportunities for physical activity across the whole school.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700" b="1" kern="1200" dirty="0" smtClean="0">
                          <a:effectLst/>
                        </a:rPr>
                        <a:t>Criteria 2</a:t>
                      </a:r>
                    </a:p>
                    <a:p>
                      <a:r>
                        <a:rPr lang="en-GB" sz="700" b="1" kern="1200" dirty="0" smtClean="0">
                          <a:effectLst/>
                        </a:rPr>
                        <a:t>Environment</a:t>
                      </a:r>
                    </a:p>
                    <a:p>
                      <a:r>
                        <a:rPr lang="en-GB" sz="700" b="0" kern="1200" dirty="0" smtClean="0">
                          <a:effectLst/>
                        </a:rPr>
                        <a:t>The school environment is conducive to safe physical activity and active travel is encouraged and facilitated.</a:t>
                      </a:r>
                    </a:p>
                    <a:p>
                      <a:r>
                        <a:rPr lang="en-GB" sz="700" b="0" kern="1200" dirty="0" smtClean="0">
                          <a:effectLst/>
                        </a:rPr>
                        <a:t>There are a range of physical activity, sport and play opportunities on offer such as before, during and after school clubs, activities at break and lunch times.</a:t>
                      </a:r>
                      <a:endParaRPr lang="en-GB" sz="700" b="0" kern="1200" dirty="0" smtClean="0">
                        <a:effectLs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Criteria 3</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dirty="0" smtClean="0">
                          <a:effectLst/>
                        </a:rPr>
                        <a:t> </a:t>
                      </a:r>
                      <a:r>
                        <a:rPr lang="en-GB" sz="700" b="1" kern="1200" dirty="0" smtClean="0">
                          <a:effectLst/>
                        </a:rPr>
                        <a:t>Teaching and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dirty="0" smtClean="0">
                          <a:effectLst/>
                        </a:rPr>
                        <a:t>The school curriculum includes physical activity and incorporates learning outcomes which are monitored and evaluated to ensure quality of teaching, opportunities and learning</a:t>
                      </a:r>
                    </a:p>
                    <a:p>
                      <a:endParaRPr lang="en-GB" sz="7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Criteria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700" b="1" kern="1200" dirty="0" smtClean="0">
                          <a:effectLst/>
                        </a:rPr>
                        <a:t>CPD/training</a:t>
                      </a:r>
                    </a:p>
                    <a:p>
                      <a:pPr marL="0" marR="0" indent="0" algn="l" defTabSz="914400" rtl="0" eaLnBrk="1" fontAlgn="auto" latinLnBrk="0" hangingPunct="1">
                        <a:lnSpc>
                          <a:spcPct val="100000"/>
                        </a:lnSpc>
                        <a:spcBef>
                          <a:spcPts val="0"/>
                        </a:spcBef>
                        <a:spcAft>
                          <a:spcPts val="0"/>
                        </a:spcAft>
                        <a:buClrTx/>
                        <a:buSzTx/>
                        <a:buFontTx/>
                        <a:buNone/>
                        <a:tabLst/>
                        <a:defRPr/>
                      </a:pPr>
                      <a:r>
                        <a:rPr lang="en-GB" sz="700" b="0" kern="1200" dirty="0" smtClean="0">
                          <a:effectLst/>
                        </a:rPr>
                        <a:t>There is a commitment from the school to increase confidence, knowledge and skills of ALL staff in teaching PE and Sport.</a:t>
                      </a:r>
                      <a:endParaRPr lang="en-GB" sz="700"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700" b="1" kern="1200" dirty="0" smtClean="0">
                          <a:effectLst/>
                        </a:rPr>
                        <a:t>Criteria 5</a:t>
                      </a:r>
                    </a:p>
                    <a:p>
                      <a:r>
                        <a:rPr lang="en-GB" sz="700" b="1" kern="1200" dirty="0" smtClean="0">
                          <a:effectLst/>
                        </a:rPr>
                        <a:t>Partnerships  </a:t>
                      </a:r>
                    </a:p>
                    <a:p>
                      <a:r>
                        <a:rPr lang="en-GB" sz="700" b="0" kern="1200" dirty="0" smtClean="0">
                          <a:effectLst/>
                        </a:rPr>
                        <a:t>The school has partnerships and engages with and provides opportunities for engagement with parents/carers, the local community, external agencies and volunteers.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tc>
                  <a:txBody>
                    <a:bodyPr/>
                    <a:lstStyle/>
                    <a:p>
                      <a:pPr>
                        <a:lnSpc>
                          <a:spcPct val="115000"/>
                        </a:lnSpc>
                        <a:spcAft>
                          <a:spcPts val="1000"/>
                        </a:spcAft>
                      </a:pPr>
                      <a:r>
                        <a:rPr lang="en-GB" sz="700" b="1" dirty="0" smtClean="0">
                          <a:effectLst/>
                        </a:rPr>
                        <a:t>Enhanced Criteria </a:t>
                      </a:r>
                      <a:r>
                        <a:rPr lang="en-GB" sz="700" b="0" dirty="0" smtClean="0">
                          <a:effectLst/>
                        </a:rPr>
                        <a:t>(Optional): You can apply for an Enhanced Award once you have gained your Healthy Learning, Healthy Lives Award.</a:t>
                      </a:r>
                      <a:endParaRPr lang="en-GB" sz="700" b="0" dirty="0">
                        <a:effectLst/>
                        <a:latin typeface="Calibri"/>
                        <a:ea typeface="Calibri"/>
                        <a:cs typeface="Times New Roman"/>
                      </a:endParaRPr>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002"/>
                  </a:ext>
                </a:extLst>
              </a:tr>
              <a:tr h="1359168">
                <a:tc>
                  <a:txBody>
                    <a:bodyPr/>
                    <a:lstStyle/>
                    <a:p>
                      <a:r>
                        <a:rPr lang="en-GB" sz="1400" b="1" dirty="0" smtClean="0"/>
                        <a:t>PSHE</a:t>
                      </a:r>
                      <a:endParaRPr lang="en-GB" sz="1400" b="1" dirty="0"/>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r>
                        <a:rPr lang="en-GB" sz="700" b="1" kern="1200" dirty="0" smtClean="0">
                          <a:effectLst/>
                        </a:rPr>
                        <a:t>Criteria 1</a:t>
                      </a:r>
                    </a:p>
                    <a:p>
                      <a:r>
                        <a:rPr lang="en-GB" sz="700" b="1" kern="1200" dirty="0" smtClean="0">
                          <a:effectLst/>
                        </a:rPr>
                        <a:t>Policy</a:t>
                      </a:r>
                    </a:p>
                    <a:p>
                      <a:r>
                        <a:rPr lang="en-GB" sz="700" b="0" kern="1200" dirty="0" smtClean="0">
                          <a:effectLst/>
                        </a:rPr>
                        <a:t>There is a PSHE policy or equivalent in place which clearly details the school’s approach, including but not limited to statutory RSHE. </a:t>
                      </a:r>
                      <a:endParaRPr lang="en-GB" sz="700" b="0" kern="1200" dirty="0" smtClean="0">
                        <a:effectLst/>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700" b="1" dirty="0" smtClean="0"/>
                        <a:t>Criteria 2</a:t>
                      </a:r>
                      <a:endParaRPr lang="en-GB" sz="700" b="0" dirty="0" smtClean="0"/>
                    </a:p>
                    <a:p>
                      <a:r>
                        <a:rPr lang="en-GB" sz="700" b="0" dirty="0" smtClean="0"/>
                        <a:t>Environment</a:t>
                      </a:r>
                    </a:p>
                    <a:p>
                      <a:r>
                        <a:rPr lang="en-GB" sz="700" b="0" dirty="0" smtClean="0"/>
                        <a:t>The planned PSHE programme has a whole school approach with the entitlement of RSE for all learners is secured through planned provision across the whole age range.</a:t>
                      </a:r>
                    </a:p>
                    <a:p>
                      <a:r>
                        <a:rPr lang="en-GB" sz="700" b="0" baseline="0" dirty="0" smtClean="0"/>
                        <a:t>.</a:t>
                      </a:r>
                      <a:endParaRPr lang="en-GB" sz="700" b="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700" b="1" dirty="0" smtClean="0"/>
                        <a:t>Criteria 3</a:t>
                      </a:r>
                    </a:p>
                    <a:p>
                      <a:r>
                        <a:rPr lang="en-GB" sz="700" b="1" dirty="0" smtClean="0"/>
                        <a:t>Teaching and learning </a:t>
                      </a:r>
                    </a:p>
                    <a:p>
                      <a:r>
                        <a:rPr lang="en-GB" sz="700" b="0" dirty="0" smtClean="0"/>
                        <a:t>PSHE is taught through a variety of methods and is supported by a range of good quality resources that are appropriate with regard to the pupils’ age, ability, maturity and background, and reflect diversity</a:t>
                      </a:r>
                      <a:endParaRPr lang="en-GB" sz="700" b="0" dirty="0" smtClean="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700" b="1" dirty="0" smtClean="0"/>
                        <a:t>Criteria 4</a:t>
                      </a:r>
                    </a:p>
                    <a:p>
                      <a:r>
                        <a:rPr lang="en-GB" sz="700" b="1" dirty="0" smtClean="0"/>
                        <a:t>CPD/training</a:t>
                      </a:r>
                      <a:r>
                        <a:rPr lang="en-GB" sz="700" b="0" dirty="0" smtClean="0"/>
                        <a:t> </a:t>
                      </a:r>
                    </a:p>
                    <a:p>
                      <a:r>
                        <a:rPr lang="en-GB" sz="700" b="0" dirty="0" smtClean="0"/>
                        <a:t>PSHE is delivered by staff who are well trained to deliver the subject and have the knowledge, confidence and skills to deal with subject matter that can be sensitive and personal</a:t>
                      </a:r>
                      <a:endParaRPr lang="en-GB" sz="700" b="0" dirty="0" smtClean="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700" b="1" kern="1200" dirty="0" smtClean="0"/>
                        <a:t>Criteria 5</a:t>
                      </a:r>
                    </a:p>
                    <a:p>
                      <a:r>
                        <a:rPr lang="en-GB" sz="700" b="1" kern="1200" dirty="0" smtClean="0"/>
                        <a:t>Partnerships</a:t>
                      </a:r>
                    </a:p>
                    <a:p>
                      <a:r>
                        <a:rPr lang="en-GB" sz="700" b="0" kern="1200" dirty="0" smtClean="0"/>
                        <a:t>PSHE is seen as a partnership between school and home and there are effective measures to inform parents/carers, involve them in dialogue and consultation, and support them in continuing the learning on these issues with their children at home</a:t>
                      </a:r>
                      <a:endParaRPr lang="en-GB" sz="700" b="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GB" sz="700" b="1" dirty="0" smtClean="0">
                          <a:effectLst/>
                        </a:rPr>
                        <a:t>Enhanced Criteria </a:t>
                      </a:r>
                      <a:r>
                        <a:rPr lang="en-GB" sz="700" b="0" dirty="0" smtClean="0">
                          <a:effectLst/>
                        </a:rPr>
                        <a:t>(Optional): You can apply for an Enhanced Award once you have gained your Healthy Learning, Healthy Lives Award.</a:t>
                      </a:r>
                      <a:endParaRPr lang="en-GB" sz="700" b="0" dirty="0">
                        <a:effectLst/>
                        <a:latin typeface="Calibri"/>
                        <a:ea typeface="Calibri"/>
                        <a:cs typeface="Times New Roman"/>
                      </a:endParaRPr>
                    </a:p>
                  </a:txBody>
                  <a:tcP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6" name="TextBox 5"/>
          <p:cNvSpPr txBox="1"/>
          <p:nvPr/>
        </p:nvSpPr>
        <p:spPr>
          <a:xfrm>
            <a:off x="1703512" y="670365"/>
            <a:ext cx="2232248" cy="707886"/>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GB" sz="2000" dirty="0"/>
              <a:t>Quick Reference Guide</a:t>
            </a:r>
            <a:endParaRPr lang="en-GB" sz="2000" dirty="0"/>
          </a:p>
        </p:txBody>
      </p:sp>
      <p:sp>
        <p:nvSpPr>
          <p:cNvPr id="7" name="TextBox 6"/>
          <p:cNvSpPr txBox="1"/>
          <p:nvPr/>
        </p:nvSpPr>
        <p:spPr>
          <a:xfrm>
            <a:off x="4223792" y="670366"/>
            <a:ext cx="5976664" cy="646331"/>
          </a:xfrm>
          <a:prstGeom prst="rect">
            <a:avLst/>
          </a:prstGeom>
          <a:noFill/>
        </p:spPr>
        <p:txBody>
          <a:bodyPr wrap="square" rtlCol="0">
            <a:spAutoFit/>
          </a:bodyPr>
          <a:lstStyle/>
          <a:p>
            <a:r>
              <a:rPr lang="en-GB" dirty="0"/>
              <a:t>For more information and a breakdown of these criteria, go to www.healthylearningdoncaster.co.uk</a:t>
            </a:r>
            <a:endParaRPr lang="en-GB" dirty="0"/>
          </a:p>
        </p:txBody>
      </p:sp>
    </p:spTree>
    <p:extLst>
      <p:ext uri="{BB962C8B-B14F-4D97-AF65-F5344CB8AC3E}">
        <p14:creationId xmlns:p14="http://schemas.microsoft.com/office/powerpoint/2010/main" val="1045123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GB" dirty="0" smtClean="0"/>
              <a:t>HLHL Accreditation Process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5521" y="1988841"/>
            <a:ext cx="8527403" cy="29264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S:\PH_Specialists\PH Specialist CW\5-19\Healthy Learning, Healthy Lives\Website development and accreditation tool\Logo\HLHL logo for use white backgroun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5064" y="5661248"/>
            <a:ext cx="2123728" cy="106911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35560" y="5661249"/>
            <a:ext cx="4968552" cy="646331"/>
          </a:xfrm>
          <a:prstGeom prst="rect">
            <a:avLst/>
          </a:prstGeom>
          <a:noFill/>
        </p:spPr>
        <p:txBody>
          <a:bodyPr wrap="square" rtlCol="0">
            <a:spAutoFit/>
          </a:bodyPr>
          <a:lstStyle/>
          <a:p>
            <a:r>
              <a:rPr lang="en-GB" dirty="0">
                <a:hlinkClick r:id="rId4"/>
              </a:rPr>
              <a:t>www.healthylearningdoncaster.co.uk</a:t>
            </a:r>
            <a:endParaRPr lang="en-GB" dirty="0"/>
          </a:p>
          <a:p>
            <a:r>
              <a:rPr lang="en-GB" dirty="0"/>
              <a:t>healthylearning@doncaster.gov.uk</a:t>
            </a:r>
            <a:endParaRPr lang="en-GB" dirty="0"/>
          </a:p>
        </p:txBody>
      </p:sp>
    </p:spTree>
    <p:extLst>
      <p:ext uri="{BB962C8B-B14F-4D97-AF65-F5344CB8AC3E}">
        <p14:creationId xmlns:p14="http://schemas.microsoft.com/office/powerpoint/2010/main" val="680020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728</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Healthy Learning, Healthy Lives Award  Key Stage1-5</vt:lpstr>
      <vt:lpstr>HLHL Accreditation Process</vt:lpstr>
    </vt:vector>
  </TitlesOfParts>
  <Company>DMBC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Cleghorn, Poppy</dc:creator>
  <cp:lastModifiedBy>Cleghorn, Poppy</cp:lastModifiedBy>
  <cp:revision>6</cp:revision>
  <dcterms:created xsi:type="dcterms:W3CDTF">2021-02-15T09:50:33Z</dcterms:created>
  <dcterms:modified xsi:type="dcterms:W3CDTF">2021-02-15T10:25:15Z</dcterms:modified>
</cp:coreProperties>
</file>